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37262CF-90CB-4C42-8E05-605BAD50EE31}" type="datetimeFigureOut">
              <a:rPr lang="es-MX" smtClean="0"/>
              <a:t>26/02/2014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635D7A-C228-43E1-A34C-25840737D3B2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62CF-90CB-4C42-8E05-605BAD50EE31}" type="datetimeFigureOut">
              <a:rPr lang="es-MX" smtClean="0"/>
              <a:t>26/02/2014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D7A-C228-43E1-A34C-25840737D3B2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62CF-90CB-4C42-8E05-605BAD50EE31}" type="datetimeFigureOut">
              <a:rPr lang="es-MX" smtClean="0"/>
              <a:t>26/02/2014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D7A-C228-43E1-A34C-25840737D3B2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62CF-90CB-4C42-8E05-605BAD50EE31}" type="datetimeFigureOut">
              <a:rPr lang="es-MX" smtClean="0"/>
              <a:t>26/02/2014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D7A-C228-43E1-A34C-25840737D3B2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62CF-90CB-4C42-8E05-605BAD50EE31}" type="datetimeFigureOut">
              <a:rPr lang="es-MX" smtClean="0"/>
              <a:t>26/02/2014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D7A-C228-43E1-A34C-25840737D3B2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62CF-90CB-4C42-8E05-605BAD50EE31}" type="datetimeFigureOut">
              <a:rPr lang="es-MX" smtClean="0"/>
              <a:t>26/02/2014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D7A-C228-43E1-A34C-25840737D3B2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62CF-90CB-4C42-8E05-605BAD50EE31}" type="datetimeFigureOut">
              <a:rPr lang="es-MX" smtClean="0"/>
              <a:t>26/02/2014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D7A-C228-43E1-A34C-25840737D3B2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62CF-90CB-4C42-8E05-605BAD50EE31}" type="datetimeFigureOut">
              <a:rPr lang="es-MX" smtClean="0"/>
              <a:t>26/02/2014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D7A-C228-43E1-A34C-25840737D3B2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62CF-90CB-4C42-8E05-605BAD50EE31}" type="datetimeFigureOut">
              <a:rPr lang="es-MX" smtClean="0"/>
              <a:t>26/02/2014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D7A-C228-43E1-A34C-25840737D3B2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37262CF-90CB-4C42-8E05-605BAD50EE31}" type="datetimeFigureOut">
              <a:rPr lang="es-MX" smtClean="0"/>
              <a:t>26/02/2014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635D7A-C228-43E1-A34C-25840737D3B2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37262CF-90CB-4C42-8E05-605BAD50EE31}" type="datetimeFigureOut">
              <a:rPr lang="es-MX" smtClean="0"/>
              <a:t>26/02/2014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635D7A-C228-43E1-A34C-25840737D3B2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7262CF-90CB-4C42-8E05-605BAD50EE31}" type="datetimeFigureOut">
              <a:rPr lang="es-MX" smtClean="0"/>
              <a:t>26/02/2014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635D7A-C228-43E1-A34C-25840737D3B2}" type="slidenum">
              <a:rPr lang="es-MX" smtClean="0"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1412776"/>
            <a:ext cx="5723468" cy="1828090"/>
          </a:xfrm>
        </p:spPr>
        <p:txBody>
          <a:bodyPr>
            <a:normAutofit/>
          </a:bodyPr>
          <a:lstStyle/>
          <a:p>
            <a:r>
              <a:rPr lang="es-MX" dirty="0" smtClean="0"/>
              <a:t>SER MAESTRO</a:t>
            </a:r>
            <a:br>
              <a:rPr lang="es-MX" dirty="0" smtClean="0"/>
            </a:br>
            <a:r>
              <a:rPr lang="es-MX" sz="2700" dirty="0" smtClean="0"/>
              <a:t>Prácticas, Procesos y Rituales en la Escuela Normal</a:t>
            </a:r>
            <a:endParaRPr lang="es-MX" sz="27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1760" y="4725144"/>
            <a:ext cx="4717008" cy="700490"/>
          </a:xfrm>
        </p:spPr>
        <p:txBody>
          <a:bodyPr/>
          <a:lstStyle/>
          <a:p>
            <a:r>
              <a:rPr lang="es-MX" dirty="0" smtClean="0"/>
              <a:t>Eduardo Mercado Cruz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2976"/>
            <a:ext cx="1934518" cy="15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4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80728"/>
            <a:ext cx="6984776" cy="5040560"/>
          </a:xfrm>
        </p:spPr>
        <p:txBody>
          <a:bodyPr/>
          <a:lstStyle/>
          <a:p>
            <a:r>
              <a:rPr lang="es-MX" dirty="0" smtClean="0"/>
              <a:t>La interacción de la cultura es lo que hace posible habitar</a:t>
            </a:r>
          </a:p>
          <a:p>
            <a:r>
              <a:rPr lang="es-MX" dirty="0" smtClean="0"/>
              <a:t>La cultura es objetiva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La identidad tiene como uno de sus principios básicos la distinguibilidad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3677022" cy="183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4365104"/>
            <a:ext cx="193557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7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3796" y="1052736"/>
            <a:ext cx="6196405" cy="3603812"/>
          </a:xfrm>
        </p:spPr>
        <p:txBody>
          <a:bodyPr/>
          <a:lstStyle/>
          <a:p>
            <a:pPr algn="just"/>
            <a:r>
              <a:rPr lang="es-MX" dirty="0" smtClean="0"/>
              <a:t>La institución es una forma fundamental para la organización social, definida como un conjunto de valores, normas, roles, formas de conducta y de relación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18064"/>
            <a:ext cx="3096344" cy="2685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70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196752"/>
            <a:ext cx="6480720" cy="4464496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 smtClean="0"/>
              <a:t>La formación de derechos se desarrollo en un ámbito  de etnicidad(valores)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algn="just"/>
            <a:r>
              <a:rPr lang="es-MX" dirty="0" smtClean="0"/>
              <a:t>La realización de valores se concreta en la peculiar distribución de derechos y obligaciones que da estructura a las instituciones escolares.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48880"/>
            <a:ext cx="2366764" cy="1775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6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980728"/>
            <a:ext cx="6840760" cy="4896544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En la escuela normal, hay un sinfín de practicas insolublemente ligadas a determinadas formas y contenidos discursivos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pPr marL="0" indent="0" algn="ctr">
              <a:buNone/>
            </a:pPr>
            <a:r>
              <a:rPr lang="es-MX" dirty="0" smtClean="0"/>
              <a:t>cuya principal característica es cognitiva y </a:t>
            </a:r>
            <a:r>
              <a:rPr lang="es-MX" dirty="0" smtClean="0"/>
              <a:t>simbólicamente</a:t>
            </a:r>
            <a:r>
              <a:rPr lang="es-MX" smtClean="0"/>
              <a:t>, como </a:t>
            </a:r>
            <a:r>
              <a:rPr lang="es-MX" dirty="0" smtClean="0"/>
              <a:t>puntos de referencia a lo que implica ser maestro.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04864"/>
            <a:ext cx="232410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75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7" y="1843118"/>
            <a:ext cx="5544616" cy="3603812"/>
          </a:xfrm>
        </p:spPr>
        <p:txBody>
          <a:bodyPr/>
          <a:lstStyle/>
          <a:p>
            <a:pPr algn="just"/>
            <a:r>
              <a:rPr lang="es-MX" dirty="0" smtClean="0"/>
              <a:t>La interacción que se realiza en el marco de los procesos de instrucción, permiten examinar la manera  en que influyen  de manera diversa y heterónoma, discursos valores y actitudes en relación con el maestro  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1088"/>
            <a:ext cx="2600325" cy="17526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r="25290" b="7134"/>
          <a:stretch/>
        </p:blipFill>
        <p:spPr>
          <a:xfrm>
            <a:off x="7020272" y="780430"/>
            <a:ext cx="1333500" cy="171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9376" y="908720"/>
            <a:ext cx="6965245" cy="1202485"/>
          </a:xfrm>
        </p:spPr>
        <p:txBody>
          <a:bodyPr/>
          <a:lstStyle/>
          <a:p>
            <a:r>
              <a:rPr lang="es-MX" dirty="0" smtClean="0"/>
              <a:t>Gracias por su atención!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62199"/>
            <a:ext cx="4608512" cy="34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6894" y="3906621"/>
            <a:ext cx="6196405" cy="2307668"/>
          </a:xfrm>
        </p:spPr>
        <p:txBody>
          <a:bodyPr/>
          <a:lstStyle/>
          <a:p>
            <a:pPr algn="ctr"/>
            <a:r>
              <a:rPr lang="es-MX" dirty="0" smtClean="0"/>
              <a:t>Formarse como maestro requiere un largo proceso de escolarización:</a:t>
            </a:r>
          </a:p>
          <a:p>
            <a:pPr algn="ctr"/>
            <a:r>
              <a:rPr lang="es-MX" dirty="0" smtClean="0"/>
              <a:t>Desde la de nivel básica hasta la superior (Normal Valle del Mezquital ).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8181" b="51717"/>
          <a:stretch/>
        </p:blipFill>
        <p:spPr>
          <a:xfrm>
            <a:off x="1928813" y="1180274"/>
            <a:ext cx="5112568" cy="274585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200110"/>
            <a:ext cx="842987" cy="171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8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103137" y="2020093"/>
            <a:ext cx="3064827" cy="833901"/>
          </a:xfrm>
        </p:spPr>
        <p:txBody>
          <a:bodyPr/>
          <a:lstStyle/>
          <a:p>
            <a:r>
              <a:rPr lang="es-MX" dirty="0" smtClean="0"/>
              <a:t>Un dilema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60000">
            <a:off x="4865342" y="1151090"/>
            <a:ext cx="3020792" cy="3359093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Se pretende que al paso en la Normal Valle del mezquital adquieran conocimientos(teóricos y procedurales) que requiere la profesión</a:t>
            </a:r>
            <a:br>
              <a:rPr lang="es-MX" sz="2000" dirty="0"/>
            </a:br>
            <a:endParaRPr lang="es-MX" sz="20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MX" sz="1800" dirty="0" smtClean="0"/>
              <a:t>Es diferente a la respuesta de la pregunta</a:t>
            </a:r>
          </a:p>
          <a:p>
            <a:r>
              <a:rPr lang="es-MX" sz="1800" dirty="0" smtClean="0"/>
              <a:t>¿Qué es lo que hace creer a alguien que ha recibido el titulo de maestra?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8904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 distinción de estos 2 aspectos radica en que …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59632" y="2708920"/>
            <a:ext cx="3849616" cy="2675745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/>
              <a:t>El estudiante adquiere institucionalmente conocimientos, habilidades y destrezas (de acuerdo con los planes y programas) se consideran necesarios para ejercer su trabajo como maestro</a:t>
            </a:r>
            <a:endParaRPr lang="es-MX" sz="2000" dirty="0"/>
          </a:p>
        </p:txBody>
      </p:sp>
      <p:sp>
        <p:nvSpPr>
          <p:cNvPr id="5" name="4 Flecha arriba"/>
          <p:cNvSpPr/>
          <p:nvPr/>
        </p:nvSpPr>
        <p:spPr>
          <a:xfrm>
            <a:off x="7123608" y="620688"/>
            <a:ext cx="576064" cy="1512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36" y="2420888"/>
            <a:ext cx="240030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813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6965245" cy="1202485"/>
          </a:xfrm>
        </p:spPr>
        <p:txBody>
          <a:bodyPr>
            <a:noAutofit/>
          </a:bodyPr>
          <a:lstStyle/>
          <a:p>
            <a:r>
              <a:rPr lang="es-MX" sz="2400" dirty="0" smtClean="0"/>
              <a:t>El estudiante que se prepara para ser maestro es una síntesis compleja de su pasado y de su presente individual y colectivo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564904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4736"/>
            <a:ext cx="1981200" cy="18669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80879"/>
            <a:ext cx="18097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196752"/>
            <a:ext cx="6474302" cy="4608512"/>
          </a:xfrm>
        </p:spPr>
        <p:txBody>
          <a:bodyPr/>
          <a:lstStyle/>
          <a:p>
            <a:r>
              <a:rPr lang="es-MX" dirty="0"/>
              <a:t>El ser humano aprende en relación con el </a:t>
            </a:r>
            <a:r>
              <a:rPr lang="es-MX" dirty="0" smtClean="0"/>
              <a:t>mundo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A través de la interacción cotidiana con el mundo y los intercambios con los demás habitantes 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37" y="1844824"/>
            <a:ext cx="1983667" cy="140416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44887"/>
            <a:ext cx="2327143" cy="1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2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4221088"/>
            <a:ext cx="4053041" cy="1099250"/>
          </a:xfrm>
        </p:spPr>
        <p:txBody>
          <a:bodyPr>
            <a:normAutofit/>
          </a:bodyPr>
          <a:lstStyle/>
          <a:p>
            <a:r>
              <a:rPr lang="es-MX" sz="2000" dirty="0" smtClean="0"/>
              <a:t>Lo que nos permite interactuar es la relación con los otros a partir de conocimiento y 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124744"/>
            <a:ext cx="3613016" cy="3603812"/>
          </a:xfrm>
        </p:spPr>
        <p:txBody>
          <a:bodyPr/>
          <a:lstStyle/>
          <a:p>
            <a:pPr algn="just"/>
            <a:r>
              <a:rPr lang="es-MX" dirty="0" smtClean="0"/>
              <a:t>Es a través de la interacción y el intercambio de otros como aprendemos a desenvolvernos socialmente y culturalmente</a:t>
            </a:r>
          </a:p>
          <a:p>
            <a:pPr algn="just"/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2952750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8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3797" y="1124744"/>
            <a:ext cx="6196405" cy="4320480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Los estudiantes al interactuar interiorizan y hacen suyos los el conjunto de practicas sociales para desenvolverse con eficacia.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algn="just"/>
            <a:r>
              <a:rPr lang="es-MX" dirty="0" smtClean="0"/>
              <a:t>El estudiante aprende a hacerlo cuando interioriza, interpreta y designa valores simbólicos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43839"/>
            <a:ext cx="1268338" cy="1737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83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3472" y="2996952"/>
            <a:ext cx="6196405" cy="3603812"/>
          </a:xfrm>
        </p:spPr>
        <p:txBody>
          <a:bodyPr/>
          <a:lstStyle/>
          <a:p>
            <a:r>
              <a:rPr lang="es-MX" dirty="0" smtClean="0"/>
              <a:t>El aula de clases constituye a un microcosmos donde influye de manera diversa:</a:t>
            </a:r>
          </a:p>
          <a:p>
            <a:r>
              <a:rPr lang="es-MX" dirty="0" smtClean="0"/>
              <a:t>Normas</a:t>
            </a:r>
          </a:p>
          <a:p>
            <a:r>
              <a:rPr lang="es-MX" dirty="0" smtClean="0"/>
              <a:t>Valores</a:t>
            </a:r>
          </a:p>
          <a:p>
            <a:r>
              <a:rPr lang="es-MX" dirty="0" smtClean="0"/>
              <a:t>Tradiciones</a:t>
            </a:r>
          </a:p>
          <a:p>
            <a:r>
              <a:rPr lang="es-MX" dirty="0" smtClean="0"/>
              <a:t>Símbolos expresivos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2" y="908720"/>
            <a:ext cx="2678843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2121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358</TotalTime>
  <Words>413</Words>
  <Application>Microsoft Office PowerPoint</Application>
  <PresentationFormat>Presentación en pantalla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Chincheta</vt:lpstr>
      <vt:lpstr>SER MAESTRO Prácticas, Procesos y Rituales en la Escuela Normal</vt:lpstr>
      <vt:lpstr>Presentación de PowerPoint</vt:lpstr>
      <vt:lpstr>Un dilema </vt:lpstr>
      <vt:lpstr>La distinción de estos 2 aspectos radica en que …</vt:lpstr>
      <vt:lpstr>El estudiante que se prepara para ser maestro es una síntesis compleja de su pasado y de su presente individual y colectivo</vt:lpstr>
      <vt:lpstr>Presentación de PowerPoint</vt:lpstr>
      <vt:lpstr>Lo que nos permite interactuar es la relación con los otros a partir de conocimiento y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 MAESTRO Prácticas, Procesos y Rituales en la Escuela Normal</dc:title>
  <dc:creator>CQ</dc:creator>
  <cp:lastModifiedBy>CQ</cp:lastModifiedBy>
  <cp:revision>22</cp:revision>
  <dcterms:created xsi:type="dcterms:W3CDTF">2014-02-25T03:35:16Z</dcterms:created>
  <dcterms:modified xsi:type="dcterms:W3CDTF">2014-02-26T14:13:09Z</dcterms:modified>
</cp:coreProperties>
</file>